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84" autoAdjust="0"/>
  </p:normalViewPr>
  <p:slideViewPr>
    <p:cSldViewPr>
      <p:cViewPr>
        <p:scale>
          <a:sx n="50" d="100"/>
          <a:sy n="50" d="100"/>
        </p:scale>
        <p:origin x="-1920" y="-288"/>
      </p:cViewPr>
      <p:guideLst>
        <p:guide orient="horz" pos="2160"/>
        <p:guide pos="2880"/>
      </p:guideLst>
    </p:cSldViewPr>
  </p:slideViewPr>
  <p:outlineViewPr>
    <p:cViewPr>
      <p:scale>
        <a:sx n="33" d="100"/>
        <a:sy n="33" d="100"/>
      </p:scale>
      <p:origin x="0" y="549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CABF38-50F9-4223-8E54-4F2445FC1B78}" type="datetimeFigureOut">
              <a:rPr lang="en-US" smtClean="0"/>
              <a:t>12/4/14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CFA8A-5F11-4325-B571-591D220D849F}" type="slidenum">
              <a:rPr lang="en-US" smtClean="0"/>
              <a:t>‹#›</a:t>
            </a:fld>
            <a:endParaRPr lang="en-US"/>
          </a:p>
        </p:txBody>
      </p:sp>
    </p:spTree>
    <p:extLst>
      <p:ext uri="{BB962C8B-B14F-4D97-AF65-F5344CB8AC3E}">
        <p14:creationId xmlns:p14="http://schemas.microsoft.com/office/powerpoint/2010/main" val="3130490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0A5374-21AC-4EAB-9E7D-7ACF79E583A4}" type="datetimeFigureOut">
              <a:rPr lang="en-US" smtClean="0"/>
              <a:t>12/4/14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A5374-21AC-4EAB-9E7D-7ACF79E583A4}" type="datetimeFigureOut">
              <a:rPr lang="en-US" smtClean="0"/>
              <a:t>12/4/14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A5374-21AC-4EAB-9E7D-7ACF79E583A4}" type="datetimeFigureOut">
              <a:rPr lang="en-US" smtClean="0"/>
              <a:t>12/4/14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0A5374-21AC-4EAB-9E7D-7ACF79E583A4}" type="datetimeFigureOut">
              <a:rPr lang="en-US" smtClean="0"/>
              <a:t>12/4/14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080A5374-21AC-4EAB-9E7D-7ACF79E583A4}" type="datetimeFigureOut">
              <a:rPr lang="en-US" smtClean="0"/>
              <a:t>12/4/14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80A5374-21AC-4EAB-9E7D-7ACF79E583A4}" type="datetimeFigureOut">
              <a:rPr lang="en-US" smtClean="0"/>
              <a:t>12/4/14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7173-749F-49AA-AC19-8883186B0F55}"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0A5374-21AC-4EAB-9E7D-7ACF79E583A4}" type="datetimeFigureOut">
              <a:rPr lang="en-US" smtClean="0"/>
              <a:t>12/4/14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0A5374-21AC-4EAB-9E7D-7ACF79E583A4}" type="datetimeFigureOut">
              <a:rPr lang="en-US" smtClean="0"/>
              <a:t>12/4/14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0A5374-21AC-4EAB-9E7D-7ACF79E583A4}" type="datetimeFigureOut">
              <a:rPr lang="en-US" smtClean="0"/>
              <a:t>12/4/14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080A5374-21AC-4EAB-9E7D-7ACF79E583A4}" type="datetimeFigureOut">
              <a:rPr lang="en-US" smtClean="0"/>
              <a:t>12/4/14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9337173-749F-49AA-AC19-8883186B0F5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A5374-21AC-4EAB-9E7D-7ACF79E583A4}" type="datetimeFigureOut">
              <a:rPr lang="en-US" smtClean="0"/>
              <a:t>12/4/14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7173-749F-49AA-AC19-8883186B0F5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80A5374-21AC-4EAB-9E7D-7ACF79E583A4}" type="datetimeFigureOut">
              <a:rPr lang="en-US" smtClean="0"/>
              <a:t>12/4/14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9337173-749F-49AA-AC19-8883186B0F5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u="sng" dirty="0" smtClean="0">
                <a:solidFill>
                  <a:srgbClr val="7030A0"/>
                </a:solidFill>
              </a:rPr>
              <a:t>The Colonization of Nigeria</a:t>
            </a:r>
            <a:endParaRPr lang="en-US" sz="4000" u="sng" dirty="0">
              <a:solidFill>
                <a:srgbClr val="7030A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9818" y="3048000"/>
            <a:ext cx="4377140" cy="3505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39811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7030A0"/>
                </a:solidFill>
              </a:rPr>
              <a:t>Nigeria’s timeline</a:t>
            </a:r>
            <a:endParaRPr lang="en-US" b="1" dirty="0">
              <a:solidFill>
                <a:srgbClr val="7030A0"/>
              </a:solidFill>
            </a:endParaRPr>
          </a:p>
        </p:txBody>
      </p:sp>
      <p:sp>
        <p:nvSpPr>
          <p:cNvPr id="3" name="Text Placeholder 2"/>
          <p:cNvSpPr>
            <a:spLocks noGrp="1"/>
          </p:cNvSpPr>
          <p:nvPr>
            <p:ph type="body" idx="1"/>
          </p:nvPr>
        </p:nvSpPr>
        <p:spPr/>
        <p:txBody>
          <a:bodyPr>
            <a:normAutofit/>
          </a:bodyPr>
          <a:lstStyle/>
          <a:p>
            <a:r>
              <a:rPr lang="en-US" sz="3000" b="1" dirty="0" smtClean="0">
                <a:solidFill>
                  <a:srgbClr val="7030A0"/>
                </a:solidFill>
              </a:rPr>
              <a:t>1953</a:t>
            </a:r>
            <a:endParaRPr lang="en-US" sz="3000" b="1" dirty="0">
              <a:solidFill>
                <a:srgbClr val="7030A0"/>
              </a:solidFill>
            </a:endParaRPr>
          </a:p>
        </p:txBody>
      </p:sp>
      <p:sp>
        <p:nvSpPr>
          <p:cNvPr id="4" name="Content Placeholder 3"/>
          <p:cNvSpPr>
            <a:spLocks noGrp="1"/>
          </p:cNvSpPr>
          <p:nvPr>
            <p:ph sz="half" idx="2"/>
          </p:nvPr>
        </p:nvSpPr>
        <p:spPr/>
        <p:txBody>
          <a:bodyPr>
            <a:normAutofit fontScale="92500" lnSpcReduction="20000"/>
          </a:bodyPr>
          <a:lstStyle/>
          <a:p>
            <a:r>
              <a:rPr lang="en-US" dirty="0" smtClean="0"/>
              <a:t>	After about 3 years of political riots and revolt, 1953 is a turning point in the fight for freedom. Extremist groups started burning building, attacking politicians, and refusing taxes. </a:t>
            </a:r>
            <a:endParaRPr lang="en-US" dirty="0"/>
          </a:p>
        </p:txBody>
      </p:sp>
      <p:sp>
        <p:nvSpPr>
          <p:cNvPr id="5" name="Text Placeholder 4"/>
          <p:cNvSpPr>
            <a:spLocks noGrp="1"/>
          </p:cNvSpPr>
          <p:nvPr>
            <p:ph type="body" sz="quarter" idx="3"/>
          </p:nvPr>
        </p:nvSpPr>
        <p:spPr/>
        <p:txBody>
          <a:bodyPr>
            <a:normAutofit/>
          </a:bodyPr>
          <a:lstStyle/>
          <a:p>
            <a:r>
              <a:rPr lang="en-US" sz="3000" b="1" dirty="0" smtClean="0">
                <a:solidFill>
                  <a:srgbClr val="7030A0"/>
                </a:solidFill>
              </a:rPr>
              <a:t>1960</a:t>
            </a:r>
            <a:endParaRPr lang="en-US" sz="3000" b="1" dirty="0">
              <a:solidFill>
                <a:srgbClr val="7030A0"/>
              </a:solidFill>
            </a:endParaRPr>
          </a:p>
        </p:txBody>
      </p:sp>
      <p:sp>
        <p:nvSpPr>
          <p:cNvPr id="6" name="Content Placeholder 5"/>
          <p:cNvSpPr>
            <a:spLocks noGrp="1"/>
          </p:cNvSpPr>
          <p:nvPr>
            <p:ph sz="quarter" idx="4"/>
          </p:nvPr>
        </p:nvSpPr>
        <p:spPr>
          <a:xfrm>
            <a:off x="4700016" y="1701848"/>
            <a:ext cx="3200400" cy="4241752"/>
          </a:xfrm>
        </p:spPr>
        <p:txBody>
          <a:bodyPr>
            <a:normAutofit fontScale="92500" lnSpcReduction="20000"/>
          </a:bodyPr>
          <a:lstStyle/>
          <a:p>
            <a:r>
              <a:rPr lang="en-US" dirty="0" smtClean="0"/>
              <a:t>	After long  and hard battles and riots, Nigeria gained independence from Britain in 1960. This allowed Nigeria to have full control over how the government was run. This gave Nigeria the freedom that they wanted but at a cost of inexperience and reliance.  </a:t>
            </a:r>
            <a:endParaRPr lang="en-US" dirty="0"/>
          </a:p>
        </p:txBody>
      </p:sp>
    </p:spTree>
    <p:extLst>
      <p:ext uri="{BB962C8B-B14F-4D97-AF65-F5344CB8AC3E}">
        <p14:creationId xmlns:p14="http://schemas.microsoft.com/office/powerpoint/2010/main" val="21079094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smtClean="0">
                <a:solidFill>
                  <a:srgbClr val="7030A0"/>
                </a:solidFill>
              </a:rPr>
              <a:t>Nigeria’s Timeline</a:t>
            </a:r>
            <a:endParaRPr lang="en-US" sz="3000" b="1" dirty="0">
              <a:solidFill>
                <a:srgbClr val="7030A0"/>
              </a:solidFill>
            </a:endParaRPr>
          </a:p>
        </p:txBody>
      </p:sp>
      <p:sp>
        <p:nvSpPr>
          <p:cNvPr id="3" name="Text Placeholder 2"/>
          <p:cNvSpPr>
            <a:spLocks noGrp="1"/>
          </p:cNvSpPr>
          <p:nvPr>
            <p:ph type="body" idx="1"/>
          </p:nvPr>
        </p:nvSpPr>
        <p:spPr/>
        <p:txBody>
          <a:bodyPr>
            <a:normAutofit/>
          </a:bodyPr>
          <a:lstStyle/>
          <a:p>
            <a:r>
              <a:rPr lang="en-US" sz="2500" b="1" dirty="0" smtClean="0">
                <a:solidFill>
                  <a:srgbClr val="7030A0"/>
                </a:solidFill>
              </a:rPr>
              <a:t>1967</a:t>
            </a:r>
            <a:endParaRPr lang="en-US" sz="2500" b="1" dirty="0">
              <a:solidFill>
                <a:srgbClr val="7030A0"/>
              </a:solidFill>
            </a:endParaRPr>
          </a:p>
        </p:txBody>
      </p:sp>
      <p:sp>
        <p:nvSpPr>
          <p:cNvPr id="4" name="Content Placeholder 3"/>
          <p:cNvSpPr>
            <a:spLocks noGrp="1"/>
          </p:cNvSpPr>
          <p:nvPr>
            <p:ph sz="half" idx="2"/>
          </p:nvPr>
        </p:nvSpPr>
        <p:spPr>
          <a:xfrm>
            <a:off x="19050" y="1676400"/>
            <a:ext cx="4191000" cy="4419600"/>
          </a:xfrm>
        </p:spPr>
        <p:txBody>
          <a:bodyPr>
            <a:normAutofit/>
          </a:bodyPr>
          <a:lstStyle/>
          <a:p>
            <a:r>
              <a:rPr lang="en-US" dirty="0" smtClean="0"/>
              <a:t>	In 1967, Nigeria had been an independent nation for about 7 years and the self proclaimed Biafra region of Southeast Nigeria attempted to succeed. The Islamic Hausa began slaughtering the </a:t>
            </a:r>
            <a:r>
              <a:rPr lang="en-US" dirty="0"/>
              <a:t>C</a:t>
            </a:r>
            <a:r>
              <a:rPr lang="en-US" dirty="0" smtClean="0"/>
              <a:t>hristian Igbo and forced them to a country where they felt more welcome. </a:t>
            </a:r>
            <a:endParaRPr lang="en-US" dirty="0"/>
          </a:p>
        </p:txBody>
      </p:sp>
      <p:sp>
        <p:nvSpPr>
          <p:cNvPr id="5" name="Text Placeholder 4"/>
          <p:cNvSpPr>
            <a:spLocks noGrp="1"/>
          </p:cNvSpPr>
          <p:nvPr>
            <p:ph type="body" sz="quarter" idx="3"/>
          </p:nvPr>
        </p:nvSpPr>
        <p:spPr/>
        <p:txBody>
          <a:bodyPr>
            <a:normAutofit/>
          </a:bodyPr>
          <a:lstStyle/>
          <a:p>
            <a:r>
              <a:rPr lang="en-US" sz="2500" b="1" dirty="0" smtClean="0">
                <a:solidFill>
                  <a:srgbClr val="7030A0"/>
                </a:solidFill>
              </a:rPr>
              <a:t>1970</a:t>
            </a:r>
            <a:endParaRPr lang="en-US" sz="2500" b="1" dirty="0">
              <a:solidFill>
                <a:srgbClr val="7030A0"/>
              </a:solidFill>
            </a:endParaRPr>
          </a:p>
        </p:txBody>
      </p:sp>
      <p:sp>
        <p:nvSpPr>
          <p:cNvPr id="6" name="Content Placeholder 5"/>
          <p:cNvSpPr>
            <a:spLocks noGrp="1"/>
          </p:cNvSpPr>
          <p:nvPr>
            <p:ph sz="quarter" idx="4"/>
          </p:nvPr>
        </p:nvSpPr>
        <p:spPr>
          <a:xfrm>
            <a:off x="4114800" y="1701848"/>
            <a:ext cx="4800600" cy="4546552"/>
          </a:xfrm>
        </p:spPr>
        <p:txBody>
          <a:bodyPr>
            <a:normAutofit/>
          </a:bodyPr>
          <a:lstStyle/>
          <a:p>
            <a:r>
              <a:rPr lang="en-US" dirty="0" smtClean="0"/>
              <a:t>	The </a:t>
            </a:r>
            <a:r>
              <a:rPr lang="en-US" dirty="0"/>
              <a:t>Nigerian–</a:t>
            </a:r>
            <a:r>
              <a:rPr lang="en-US" dirty="0" err="1"/>
              <a:t>Biafran</a:t>
            </a:r>
            <a:r>
              <a:rPr lang="en-US" dirty="0"/>
              <a:t> </a:t>
            </a:r>
            <a:r>
              <a:rPr lang="en-US" dirty="0" smtClean="0"/>
              <a:t>War came to an end when the Nigerian military pushed the </a:t>
            </a:r>
            <a:r>
              <a:rPr lang="en-US" dirty="0" err="1" smtClean="0"/>
              <a:t>Biafran</a:t>
            </a:r>
            <a:r>
              <a:rPr lang="en-US" dirty="0" smtClean="0"/>
              <a:t> back to their country keeping the southeastern Igbo tribe as a part of Nigeria. This war was big because the </a:t>
            </a:r>
            <a:r>
              <a:rPr lang="en-US" dirty="0" err="1" smtClean="0"/>
              <a:t>igbo</a:t>
            </a:r>
            <a:r>
              <a:rPr lang="en-US" dirty="0" smtClean="0"/>
              <a:t> had much power in the government and if they became part of the Biafra region then they would be removed from this war torn and recovering nation. </a:t>
            </a:r>
            <a:endParaRPr lang="en-US" dirty="0"/>
          </a:p>
        </p:txBody>
      </p:sp>
    </p:spTree>
    <p:extLst>
      <p:ext uri="{BB962C8B-B14F-4D97-AF65-F5344CB8AC3E}">
        <p14:creationId xmlns:p14="http://schemas.microsoft.com/office/powerpoint/2010/main" val="219617874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smtClean="0">
                <a:solidFill>
                  <a:srgbClr val="7030A0"/>
                </a:solidFill>
              </a:rPr>
              <a:t>What is Nigeria like today?</a:t>
            </a:r>
            <a:endParaRPr lang="en-US" sz="3000" b="1" dirty="0">
              <a:solidFill>
                <a:srgbClr val="7030A0"/>
              </a:solidFill>
            </a:endParaRPr>
          </a:p>
        </p:txBody>
      </p:sp>
      <p:sp>
        <p:nvSpPr>
          <p:cNvPr id="3" name="Content Placeholder 2"/>
          <p:cNvSpPr>
            <a:spLocks noGrp="1"/>
          </p:cNvSpPr>
          <p:nvPr>
            <p:ph idx="1"/>
          </p:nvPr>
        </p:nvSpPr>
        <p:spPr>
          <a:xfrm>
            <a:off x="457200" y="1066800"/>
            <a:ext cx="8092440" cy="5452572"/>
          </a:xfrm>
        </p:spPr>
        <p:txBody>
          <a:bodyPr/>
          <a:lstStyle/>
          <a:p>
            <a:r>
              <a:rPr lang="en-US" dirty="0" smtClean="0"/>
              <a:t>	</a:t>
            </a:r>
            <a:endParaRPr lang="en-US" dirty="0"/>
          </a:p>
        </p:txBody>
      </p:sp>
      <p:sp>
        <p:nvSpPr>
          <p:cNvPr id="4" name="TextBox 3"/>
          <p:cNvSpPr txBox="1"/>
          <p:nvPr/>
        </p:nvSpPr>
        <p:spPr>
          <a:xfrm>
            <a:off x="685800" y="1688068"/>
            <a:ext cx="7772400" cy="4708981"/>
          </a:xfrm>
          <a:prstGeom prst="rect">
            <a:avLst/>
          </a:prstGeom>
          <a:noFill/>
        </p:spPr>
        <p:txBody>
          <a:bodyPr wrap="square" rtlCol="0">
            <a:spAutoFit/>
          </a:bodyPr>
          <a:lstStyle/>
          <a:p>
            <a:r>
              <a:rPr lang="en-US" dirty="0"/>
              <a:t>	</a:t>
            </a:r>
            <a:r>
              <a:rPr lang="en-US" sz="2000" b="1" dirty="0" smtClean="0"/>
              <a:t>In Nigeria today there is still much political corruption over money, power, and religion. Many people do not know who to trust and traditional tribesman sway votes and bribe the public to make money. In some cases the government has cut resources such as oil to bribe citizens but claiming it’s to conserve their resources. Beside the political corruption Nigeria is on the upside. They have the possibility to be one of the richest countries in Africa due to their mass amounts of oil. Many regions are building schools, receiving medical aid from outside sources, using ingenuity to conserve resources, and universities are being built. One university in particular is Crescent University whose class attendance is up 70% during the 2012/2013 school year leading to the literacy rate of about 53% in the country. The citizens look forward to learning, participating in world events such as the world cup, and moving past the corruption that masks the good of Nigeria. </a:t>
            </a:r>
            <a:endParaRPr lang="en-US" sz="2000" b="1" dirty="0"/>
          </a:p>
        </p:txBody>
      </p:sp>
    </p:spTree>
    <p:extLst>
      <p:ext uri="{BB962C8B-B14F-4D97-AF65-F5344CB8AC3E}">
        <p14:creationId xmlns:p14="http://schemas.microsoft.com/office/powerpoint/2010/main" val="1636418439"/>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smtClean="0">
                <a:solidFill>
                  <a:srgbClr val="7030A0"/>
                </a:solidFill>
              </a:rPr>
              <a:t>Effects of colonialism</a:t>
            </a:r>
            <a:endParaRPr lang="en-US" sz="3000" b="1" dirty="0">
              <a:solidFill>
                <a:srgbClr val="7030A0"/>
              </a:solidFill>
            </a:endParaRPr>
          </a:p>
        </p:txBody>
      </p:sp>
      <p:sp>
        <p:nvSpPr>
          <p:cNvPr id="3" name="Text Placeholder 2"/>
          <p:cNvSpPr>
            <a:spLocks noGrp="1"/>
          </p:cNvSpPr>
          <p:nvPr>
            <p:ph type="body" idx="1"/>
          </p:nvPr>
        </p:nvSpPr>
        <p:spPr/>
        <p:txBody>
          <a:bodyPr>
            <a:normAutofit/>
          </a:bodyPr>
          <a:lstStyle/>
          <a:p>
            <a:r>
              <a:rPr lang="en-US" sz="2000" b="1" dirty="0" smtClean="0">
                <a:solidFill>
                  <a:srgbClr val="7030A0"/>
                </a:solidFill>
              </a:rPr>
              <a:t>Positive effects</a:t>
            </a:r>
            <a:endParaRPr lang="en-US" sz="2000" b="1" dirty="0">
              <a:solidFill>
                <a:srgbClr val="7030A0"/>
              </a:solidFill>
            </a:endParaRPr>
          </a:p>
        </p:txBody>
      </p:sp>
      <p:sp>
        <p:nvSpPr>
          <p:cNvPr id="4" name="Content Placeholder 3"/>
          <p:cNvSpPr>
            <a:spLocks noGrp="1"/>
          </p:cNvSpPr>
          <p:nvPr>
            <p:ph sz="half" idx="2"/>
          </p:nvPr>
        </p:nvSpPr>
        <p:spPr>
          <a:xfrm>
            <a:off x="0" y="1701848"/>
            <a:ext cx="4343400" cy="4927552"/>
          </a:xfrm>
        </p:spPr>
        <p:txBody>
          <a:bodyPr>
            <a:normAutofit fontScale="92500" lnSpcReduction="20000"/>
          </a:bodyPr>
          <a:lstStyle/>
          <a:p>
            <a:r>
              <a:rPr lang="en-US" dirty="0" smtClean="0"/>
              <a:t>	The positive effects of colonialism on Nigeria were in the industry and government.. When the British were in the area they brought with them Industrial jobs such as oil drilling which boosted the economy. The British also brought education, a new religion that many follow, and a way of government to lead with. These are resources that are a positive but may not seem like it due to the misuse and mishandling of the opportunities given to Nigeria after their fight for independence</a:t>
            </a:r>
            <a:endParaRPr lang="en-US" dirty="0"/>
          </a:p>
        </p:txBody>
      </p:sp>
      <p:sp>
        <p:nvSpPr>
          <p:cNvPr id="5" name="Text Placeholder 4"/>
          <p:cNvSpPr>
            <a:spLocks noGrp="1"/>
          </p:cNvSpPr>
          <p:nvPr>
            <p:ph type="body" sz="quarter" idx="3"/>
          </p:nvPr>
        </p:nvSpPr>
        <p:spPr/>
        <p:txBody>
          <a:bodyPr>
            <a:normAutofit/>
          </a:bodyPr>
          <a:lstStyle/>
          <a:p>
            <a:r>
              <a:rPr lang="en-US" sz="2000" b="1" dirty="0" smtClean="0">
                <a:solidFill>
                  <a:srgbClr val="7030A0"/>
                </a:solidFill>
              </a:rPr>
              <a:t>Negative effects</a:t>
            </a:r>
            <a:endParaRPr lang="en-US" sz="2000" b="1" dirty="0">
              <a:solidFill>
                <a:srgbClr val="7030A0"/>
              </a:solidFill>
            </a:endParaRPr>
          </a:p>
        </p:txBody>
      </p:sp>
      <p:sp>
        <p:nvSpPr>
          <p:cNvPr id="6" name="Content Placeholder 5"/>
          <p:cNvSpPr>
            <a:spLocks noGrp="1"/>
          </p:cNvSpPr>
          <p:nvPr>
            <p:ph sz="quarter" idx="4"/>
          </p:nvPr>
        </p:nvSpPr>
        <p:spPr>
          <a:xfrm>
            <a:off x="4267200" y="1701848"/>
            <a:ext cx="4572000" cy="5003752"/>
          </a:xfrm>
        </p:spPr>
        <p:txBody>
          <a:bodyPr>
            <a:normAutofit fontScale="92500" lnSpcReduction="20000"/>
          </a:bodyPr>
          <a:lstStyle/>
          <a:p>
            <a:r>
              <a:rPr lang="en-US" dirty="0" smtClean="0"/>
              <a:t>	The negatives brought through colonialism are the political system. Britain ruled with power so long that though Nigeria is set for success, the inexperience lead to greed and corruption. The oil drilling brought greed to workers and waste in the surrounding ports. Many feel that the religion brought by the British is destroying the ways and culture of Nigeria while most have accepted it as a new, better way of life. Lastly, the immense greed has lead to a lack of quality jobs which means that Nigeria is still in great poverty. </a:t>
            </a:r>
            <a:endParaRPr lang="en-US" dirty="0"/>
          </a:p>
        </p:txBody>
      </p:sp>
    </p:spTree>
    <p:extLst>
      <p:ext uri="{BB962C8B-B14F-4D97-AF65-F5344CB8AC3E}">
        <p14:creationId xmlns:p14="http://schemas.microsoft.com/office/powerpoint/2010/main" val="244555135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smtClean="0">
                <a:solidFill>
                  <a:srgbClr val="7030A0"/>
                </a:solidFill>
              </a:rPr>
              <a:t>Bibliography</a:t>
            </a:r>
            <a:endParaRPr lang="en-US" sz="3000" b="1" dirty="0">
              <a:solidFill>
                <a:srgbClr val="7030A0"/>
              </a:solidFill>
            </a:endParaRPr>
          </a:p>
        </p:txBody>
      </p:sp>
      <p:sp>
        <p:nvSpPr>
          <p:cNvPr id="3" name="TextBox 2"/>
          <p:cNvSpPr txBox="1"/>
          <p:nvPr/>
        </p:nvSpPr>
        <p:spPr>
          <a:xfrm>
            <a:off x="609600" y="1524000"/>
            <a:ext cx="8077200" cy="4524315"/>
          </a:xfrm>
          <a:prstGeom prst="rect">
            <a:avLst/>
          </a:prstGeom>
          <a:noFill/>
        </p:spPr>
        <p:txBody>
          <a:bodyPr wrap="square" rtlCol="0">
            <a:spAutoFit/>
          </a:bodyPr>
          <a:lstStyle/>
          <a:p>
            <a:pPr marL="285750" indent="-285750">
              <a:buFont typeface="Arial" pitchFamily="34" charset="0"/>
              <a:buChar char="•"/>
            </a:pPr>
            <a:r>
              <a:rPr lang="en-US" dirty="0"/>
              <a:t>Beck, Roger B. Modern World History: Patterns of Interaction. Evanston, IL: McDougal </a:t>
            </a:r>
            <a:r>
              <a:rPr lang="en-US" dirty="0" err="1"/>
              <a:t>Littell</a:t>
            </a:r>
            <a:r>
              <a:rPr lang="en-US" dirty="0"/>
              <a:t>, 2005. Print.</a:t>
            </a:r>
          </a:p>
          <a:p>
            <a:pPr marL="285750" indent="-285750">
              <a:buFont typeface="Arial" pitchFamily="34" charset="0"/>
              <a:buChar char="•"/>
            </a:pPr>
            <a:r>
              <a:rPr lang="en-US" dirty="0" err="1"/>
              <a:t>Boddy</a:t>
            </a:r>
            <a:r>
              <a:rPr lang="en-US" dirty="0"/>
              <a:t>-Evans, Alistair. "Nigeria Timeline." Nigeria Timeline. About.com, </a:t>
            </a:r>
            <a:r>
              <a:rPr lang="en-US" dirty="0" err="1"/>
              <a:t>n.d.</a:t>
            </a:r>
            <a:r>
              <a:rPr lang="en-US" dirty="0"/>
              <a:t> Web. 01 Dec. 2013.</a:t>
            </a:r>
          </a:p>
          <a:p>
            <a:pPr marL="285750" indent="-285750">
              <a:buFont typeface="Arial" pitchFamily="34" charset="0"/>
              <a:buChar char="•"/>
            </a:pPr>
            <a:r>
              <a:rPr lang="en-US" dirty="0"/>
              <a:t>"Colonial Nigeria." Wikipedia. Wikimedia Foundation, 12 Jan. 2013. Web. 02 Dec. 2013.</a:t>
            </a:r>
          </a:p>
          <a:p>
            <a:pPr marL="285750" indent="-285750">
              <a:buFont typeface="Arial" pitchFamily="34" charset="0"/>
              <a:buChar char="•"/>
            </a:pPr>
            <a:r>
              <a:rPr lang="en-US" dirty="0" smtClean="0"/>
              <a:t>"</a:t>
            </a:r>
            <a:r>
              <a:rPr lang="en-US" dirty="0"/>
              <a:t>Corruption in Nigeria: Is It a Perception?" Vanguard News- Nigeria Today Archives. Vanguard News, 1 Dec. 2013. Web. 03 Dec. 2013.</a:t>
            </a:r>
          </a:p>
          <a:p>
            <a:pPr marL="285750" indent="-285750">
              <a:buFont typeface="Arial" pitchFamily="34" charset="0"/>
              <a:buChar char="•"/>
            </a:pPr>
            <a:r>
              <a:rPr lang="en-US" dirty="0"/>
              <a:t>Discovery Books, ed. Peoples of Africa. New York: Marshall Cavendish, 2001. Print.</a:t>
            </a:r>
          </a:p>
          <a:p>
            <a:pPr marL="285750" indent="-285750">
              <a:buFont typeface="Arial" pitchFamily="34" charset="0"/>
              <a:buChar char="•"/>
            </a:pPr>
            <a:r>
              <a:rPr lang="en-US" dirty="0"/>
              <a:t>"Google Images." Google Images. Google </a:t>
            </a:r>
            <a:r>
              <a:rPr lang="en-US" dirty="0" err="1"/>
              <a:t>Corperation</a:t>
            </a:r>
            <a:r>
              <a:rPr lang="en-US" dirty="0"/>
              <a:t>, </a:t>
            </a:r>
            <a:r>
              <a:rPr lang="en-US" dirty="0" err="1"/>
              <a:t>n.d.</a:t>
            </a:r>
            <a:r>
              <a:rPr lang="en-US" dirty="0"/>
              <a:t> Web. 03 Dec. 2013.</a:t>
            </a:r>
          </a:p>
          <a:p>
            <a:pPr marL="285750" indent="-285750">
              <a:buFont typeface="Arial" pitchFamily="34" charset="0"/>
              <a:buChar char="•"/>
            </a:pPr>
            <a:r>
              <a:rPr lang="en-US" dirty="0"/>
              <a:t>"Latest Nigeria News of Tuesday, 3 December 2013." Latest Nigeria News of Tuesday, 3 December 2013. The Nigerian Voice, 15 Nov. 2013. Web. 03 Dec. 2013.</a:t>
            </a:r>
          </a:p>
          <a:p>
            <a:pPr marL="285750" indent="-285750">
              <a:buFont typeface="Arial" pitchFamily="34" charset="0"/>
              <a:buChar char="•"/>
            </a:pPr>
            <a:r>
              <a:rPr lang="en-US" dirty="0"/>
              <a:t>"PM News Nigeria." Today’s Headlines. PM News Wire, 26 Nov. 2013. Web. 03 Dec. 2013.</a:t>
            </a:r>
          </a:p>
        </p:txBody>
      </p:sp>
    </p:spTree>
    <p:extLst>
      <p:ext uri="{BB962C8B-B14F-4D97-AF65-F5344CB8AC3E}">
        <p14:creationId xmlns:p14="http://schemas.microsoft.com/office/powerpoint/2010/main" val="397941908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05800" cy="548640"/>
          </a:xfrm>
        </p:spPr>
        <p:txBody>
          <a:bodyPr>
            <a:normAutofit/>
          </a:bodyPr>
          <a:lstStyle/>
          <a:p>
            <a:r>
              <a:rPr lang="en-US" dirty="0" smtClean="0">
                <a:solidFill>
                  <a:srgbClr val="7030A0"/>
                </a:solidFill>
              </a:rPr>
              <a:t>Who took Nigeria's independence from them?</a:t>
            </a:r>
            <a:endParaRPr lang="en-US" dirty="0">
              <a:solidFill>
                <a:srgbClr val="7030A0"/>
              </a:solidFill>
            </a:endParaRPr>
          </a:p>
        </p:txBody>
      </p:sp>
      <p:sp>
        <p:nvSpPr>
          <p:cNvPr id="3" name="Content Placeholder 2"/>
          <p:cNvSpPr>
            <a:spLocks noGrp="1"/>
          </p:cNvSpPr>
          <p:nvPr>
            <p:ph idx="1"/>
          </p:nvPr>
        </p:nvSpPr>
        <p:spPr>
          <a:xfrm>
            <a:off x="457200" y="1100628"/>
            <a:ext cx="7886700" cy="3579849"/>
          </a:xfrm>
        </p:spPr>
        <p:txBody>
          <a:bodyPr/>
          <a:lstStyle/>
          <a:p>
            <a:r>
              <a:rPr lang="en-US" dirty="0" smtClean="0"/>
              <a:t>	</a:t>
            </a:r>
            <a:r>
              <a:rPr lang="en-US" sz="2400" dirty="0" smtClean="0">
                <a:solidFill>
                  <a:srgbClr val="7030A0"/>
                </a:solidFill>
              </a:rPr>
              <a:t>	During the scramble for </a:t>
            </a:r>
            <a:r>
              <a:rPr lang="en-US" sz="2400" dirty="0">
                <a:solidFill>
                  <a:srgbClr val="7030A0"/>
                </a:solidFill>
              </a:rPr>
              <a:t>A</a:t>
            </a:r>
            <a:r>
              <a:rPr lang="en-US" sz="2400" dirty="0" smtClean="0">
                <a:solidFill>
                  <a:srgbClr val="7030A0"/>
                </a:solidFill>
              </a:rPr>
              <a:t>frica, Nigeria's major ports and oil abundance made it a prime location for colonization. After pressure from France and Germany, Great Britain claimed Nigeria in 1885 bringing their power, influence, wealth, and religion. These four aspects of Britain life and culture transformed Nigeria forever and at many times, almost tore them apart. </a:t>
            </a:r>
            <a:endParaRPr lang="en-US" sz="2400" dirty="0">
              <a:solidFill>
                <a:srgbClr val="7030A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332" y="4648200"/>
            <a:ext cx="30289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4382407"/>
            <a:ext cx="1905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827355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82000" cy="548640"/>
          </a:xfrm>
        </p:spPr>
        <p:txBody>
          <a:bodyPr>
            <a:normAutofit/>
          </a:bodyPr>
          <a:lstStyle/>
          <a:p>
            <a:r>
              <a:rPr lang="en-US" dirty="0" smtClean="0">
                <a:solidFill>
                  <a:srgbClr val="7030A0"/>
                </a:solidFill>
              </a:rPr>
              <a:t>Why was Nigeria a hotspot for colonization?</a:t>
            </a:r>
            <a:endParaRPr lang="en-US" dirty="0">
              <a:solidFill>
                <a:srgbClr val="7030A0"/>
              </a:solidFill>
            </a:endParaRPr>
          </a:p>
        </p:txBody>
      </p:sp>
      <p:sp>
        <p:nvSpPr>
          <p:cNvPr id="3" name="Content Placeholder 2"/>
          <p:cNvSpPr>
            <a:spLocks noGrp="1"/>
          </p:cNvSpPr>
          <p:nvPr>
            <p:ph idx="1"/>
          </p:nvPr>
        </p:nvSpPr>
        <p:spPr>
          <a:xfrm>
            <a:off x="609600" y="1066800"/>
            <a:ext cx="7520940" cy="3579849"/>
          </a:xfrm>
        </p:spPr>
        <p:txBody>
          <a:bodyPr>
            <a:normAutofit/>
          </a:bodyPr>
          <a:lstStyle/>
          <a:p>
            <a:r>
              <a:rPr lang="en-US" sz="2400" dirty="0" smtClean="0">
                <a:solidFill>
                  <a:srgbClr val="7030A0"/>
                </a:solidFill>
              </a:rPr>
              <a:t>		</a:t>
            </a:r>
            <a:r>
              <a:rPr lang="en-US" sz="2800" dirty="0" smtClean="0">
                <a:solidFill>
                  <a:srgbClr val="7030A0"/>
                </a:solidFill>
              </a:rPr>
              <a:t>Great Britain was interested in Nigeria because of it’s high abundance of oil and ports to ship it from. This oil brought in much wealth for Britain. Britain could also use the natives to mine this oil with no restrictions and they did not have to pay them nearly as much as a British worker. </a:t>
            </a:r>
            <a:endParaRPr lang="en-US" sz="2800" dirty="0">
              <a:solidFill>
                <a:srgbClr val="7030A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8" y="4343400"/>
            <a:ext cx="3818916"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330" y="4343400"/>
            <a:ext cx="3484745" cy="207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67849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81000" y="1097280"/>
            <a:ext cx="3642360" cy="4617720"/>
          </a:xfrm>
        </p:spPr>
        <p:txBody>
          <a:bodyPr>
            <a:normAutofit lnSpcReduction="10000"/>
          </a:bodyPr>
          <a:lstStyle/>
          <a:p>
            <a:r>
              <a:rPr lang="en-US" sz="2000" dirty="0" smtClean="0">
                <a:solidFill>
                  <a:srgbClr val="7030A0"/>
                </a:solidFill>
              </a:rPr>
              <a:t>	</a:t>
            </a:r>
            <a:r>
              <a:rPr lang="en-US" sz="2500" dirty="0" smtClean="0">
                <a:solidFill>
                  <a:srgbClr val="7030A0"/>
                </a:solidFill>
              </a:rPr>
              <a:t>Britain governed Nigeria indirectly. This meant that they held power in the region, reaped the benefits of the countries work,  and had authorities to oversee day to day operations but had no effect on the political system regarding elections and the majority of laws</a:t>
            </a:r>
            <a:r>
              <a:rPr lang="en-US" sz="2000" dirty="0" smtClean="0">
                <a:solidFill>
                  <a:srgbClr val="7030A0"/>
                </a:solidFill>
              </a:rPr>
              <a:t>.</a:t>
            </a:r>
            <a:endParaRPr lang="en-US" sz="2000" dirty="0">
              <a:solidFill>
                <a:srgbClr val="7030A0"/>
              </a:solidFill>
            </a:endParaRPr>
          </a:p>
        </p:txBody>
      </p:sp>
      <p:sp>
        <p:nvSpPr>
          <p:cNvPr id="4" name="Title 3"/>
          <p:cNvSpPr>
            <a:spLocks noGrp="1"/>
          </p:cNvSpPr>
          <p:nvPr>
            <p:ph type="title"/>
          </p:nvPr>
        </p:nvSpPr>
        <p:spPr/>
        <p:txBody>
          <a:bodyPr/>
          <a:lstStyle/>
          <a:p>
            <a:r>
              <a:rPr lang="en-US" sz="3000" b="1" dirty="0" smtClean="0">
                <a:solidFill>
                  <a:srgbClr val="7030A0"/>
                </a:solidFill>
              </a:rPr>
              <a:t>How did Britain govern Nigeria?</a:t>
            </a:r>
            <a:endParaRPr lang="en-US" sz="3000" b="1" dirty="0">
              <a:solidFill>
                <a:srgbClr val="7030A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4423" y="981075"/>
            <a:ext cx="3900877"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2153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7030A0"/>
                </a:solidFill>
              </a:rPr>
              <a:t>The Endpoint of independence!</a:t>
            </a:r>
            <a:endParaRPr lang="en-US" dirty="0">
              <a:solidFill>
                <a:srgbClr val="7030A0"/>
              </a:solidFill>
            </a:endParaRPr>
          </a:p>
        </p:txBody>
      </p:sp>
      <p:sp>
        <p:nvSpPr>
          <p:cNvPr id="4" name="Content Placeholder 3"/>
          <p:cNvSpPr>
            <a:spLocks noGrp="1"/>
          </p:cNvSpPr>
          <p:nvPr>
            <p:ph sz="half" idx="2"/>
          </p:nvPr>
        </p:nvSpPr>
        <p:spPr>
          <a:xfrm>
            <a:off x="-152400" y="1701848"/>
            <a:ext cx="4171950" cy="3108960"/>
          </a:xfrm>
        </p:spPr>
        <p:txBody>
          <a:bodyPr/>
          <a:lstStyle/>
          <a:p>
            <a:r>
              <a:rPr lang="en-US" dirty="0" smtClean="0">
                <a:solidFill>
                  <a:srgbClr val="7030A0"/>
                </a:solidFill>
              </a:rPr>
              <a:t>		In the 1960’s tribes such as the Igbo fought the British  in repeated violent riots and attacks  to be rid of their control both politically and religiously. </a:t>
            </a:r>
          </a:p>
          <a:p>
            <a:endParaRPr lang="en-US" dirty="0">
              <a:solidFill>
                <a:srgbClr val="7030A0"/>
              </a:solidFill>
            </a:endParaRPr>
          </a:p>
        </p:txBody>
      </p:sp>
      <p:sp>
        <p:nvSpPr>
          <p:cNvPr id="6" name="Content Placeholder 5"/>
          <p:cNvSpPr>
            <a:spLocks noGrp="1"/>
          </p:cNvSpPr>
          <p:nvPr>
            <p:ph sz="quarter" idx="4"/>
          </p:nvPr>
        </p:nvSpPr>
        <p:spPr>
          <a:xfrm>
            <a:off x="4038600" y="1701848"/>
            <a:ext cx="4267200" cy="4089352"/>
          </a:xfrm>
        </p:spPr>
        <p:txBody>
          <a:bodyPr>
            <a:normAutofit lnSpcReduction="10000"/>
          </a:bodyPr>
          <a:lstStyle/>
          <a:p>
            <a:r>
              <a:rPr lang="en-US" dirty="0" smtClean="0">
                <a:solidFill>
                  <a:srgbClr val="7030A0"/>
                </a:solidFill>
              </a:rPr>
              <a:t>		Throughout the 1960”s, while political uprisings occurred, many of the tribes such as the Igbo of the Christian south and the Hausa of the Muslim North battled each other and many of the 100+ tribes for supremacy and political control in their growing nation. </a:t>
            </a:r>
            <a:endParaRPr lang="en-US" dirty="0">
              <a:solidFill>
                <a:srgbClr val="7030A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1" y="4114800"/>
            <a:ext cx="3505200" cy="2458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274451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382000" cy="548640"/>
          </a:xfrm>
        </p:spPr>
        <p:txBody>
          <a:bodyPr>
            <a:normAutofit/>
          </a:bodyPr>
          <a:lstStyle/>
          <a:p>
            <a:r>
              <a:rPr lang="en-US" b="1" dirty="0" smtClean="0">
                <a:solidFill>
                  <a:srgbClr val="7030A0"/>
                </a:solidFill>
              </a:rPr>
              <a:t>What legacies were left by the colonizers?</a:t>
            </a:r>
            <a:endParaRPr lang="en-US" b="1" dirty="0">
              <a:solidFill>
                <a:srgbClr val="7030A0"/>
              </a:solidFill>
            </a:endParaRPr>
          </a:p>
        </p:txBody>
      </p:sp>
      <p:sp>
        <p:nvSpPr>
          <p:cNvPr id="3" name="Text Placeholder 2"/>
          <p:cNvSpPr>
            <a:spLocks noGrp="1"/>
          </p:cNvSpPr>
          <p:nvPr>
            <p:ph type="body" idx="1"/>
          </p:nvPr>
        </p:nvSpPr>
        <p:spPr/>
        <p:txBody>
          <a:bodyPr>
            <a:noAutofit/>
          </a:bodyPr>
          <a:lstStyle/>
          <a:p>
            <a:r>
              <a:rPr lang="en-US" sz="2000" b="1" dirty="0" smtClean="0">
                <a:solidFill>
                  <a:srgbClr val="7030A0"/>
                </a:solidFill>
              </a:rPr>
              <a:t>Influence on the </a:t>
            </a:r>
            <a:r>
              <a:rPr lang="en-US" sz="2000" b="1" dirty="0" err="1" smtClean="0">
                <a:solidFill>
                  <a:srgbClr val="7030A0"/>
                </a:solidFill>
              </a:rPr>
              <a:t>igbo</a:t>
            </a:r>
            <a:endParaRPr lang="en-US" sz="2000" b="1" dirty="0" smtClean="0">
              <a:solidFill>
                <a:srgbClr val="7030A0"/>
              </a:solidFill>
            </a:endParaRPr>
          </a:p>
        </p:txBody>
      </p:sp>
      <p:sp>
        <p:nvSpPr>
          <p:cNvPr id="4" name="Content Placeholder 3"/>
          <p:cNvSpPr>
            <a:spLocks noGrp="1"/>
          </p:cNvSpPr>
          <p:nvPr>
            <p:ph sz="half" idx="2"/>
          </p:nvPr>
        </p:nvSpPr>
        <p:spPr/>
        <p:txBody>
          <a:bodyPr/>
          <a:lstStyle/>
          <a:p>
            <a:r>
              <a:rPr lang="en-US" dirty="0" smtClean="0">
                <a:solidFill>
                  <a:srgbClr val="7030A0"/>
                </a:solidFill>
              </a:rPr>
              <a:t>	Great Britain brought </a:t>
            </a:r>
            <a:r>
              <a:rPr lang="en-US" dirty="0">
                <a:solidFill>
                  <a:srgbClr val="7030A0"/>
                </a:solidFill>
              </a:rPr>
              <a:t>C</a:t>
            </a:r>
            <a:r>
              <a:rPr lang="en-US" dirty="0" smtClean="0">
                <a:solidFill>
                  <a:srgbClr val="7030A0"/>
                </a:solidFill>
              </a:rPr>
              <a:t>hristianity which is followed by much of the </a:t>
            </a:r>
            <a:r>
              <a:rPr lang="en-US" dirty="0">
                <a:solidFill>
                  <a:srgbClr val="7030A0"/>
                </a:solidFill>
              </a:rPr>
              <a:t>I</a:t>
            </a:r>
            <a:r>
              <a:rPr lang="en-US" dirty="0" smtClean="0">
                <a:solidFill>
                  <a:srgbClr val="7030A0"/>
                </a:solidFill>
              </a:rPr>
              <a:t>gbo tribe and culture. </a:t>
            </a:r>
            <a:endParaRPr lang="en-US" dirty="0">
              <a:solidFill>
                <a:srgbClr val="7030A0"/>
              </a:solidFill>
            </a:endParaRPr>
          </a:p>
        </p:txBody>
      </p:sp>
      <p:sp>
        <p:nvSpPr>
          <p:cNvPr id="5" name="Text Placeholder 4"/>
          <p:cNvSpPr>
            <a:spLocks noGrp="1"/>
          </p:cNvSpPr>
          <p:nvPr>
            <p:ph type="body" sz="quarter" idx="3"/>
          </p:nvPr>
        </p:nvSpPr>
        <p:spPr>
          <a:xfrm>
            <a:off x="4700016" y="1097280"/>
            <a:ext cx="3529584" cy="548640"/>
          </a:xfrm>
        </p:spPr>
        <p:txBody>
          <a:bodyPr>
            <a:noAutofit/>
          </a:bodyPr>
          <a:lstStyle/>
          <a:p>
            <a:r>
              <a:rPr lang="en-US" sz="2000" b="1" dirty="0" smtClean="0">
                <a:solidFill>
                  <a:srgbClr val="7030A0"/>
                </a:solidFill>
              </a:rPr>
              <a:t>Influence on the </a:t>
            </a:r>
            <a:r>
              <a:rPr lang="en-US" sz="2000" b="1" dirty="0" err="1" smtClean="0">
                <a:solidFill>
                  <a:srgbClr val="7030A0"/>
                </a:solidFill>
              </a:rPr>
              <a:t>hausa</a:t>
            </a:r>
            <a:endParaRPr lang="en-US" sz="2000" b="1" dirty="0">
              <a:solidFill>
                <a:srgbClr val="7030A0"/>
              </a:solidFill>
            </a:endParaRPr>
          </a:p>
        </p:txBody>
      </p:sp>
      <p:sp>
        <p:nvSpPr>
          <p:cNvPr id="6" name="Content Placeholder 5"/>
          <p:cNvSpPr>
            <a:spLocks noGrp="1"/>
          </p:cNvSpPr>
          <p:nvPr>
            <p:ph sz="quarter" idx="4"/>
          </p:nvPr>
        </p:nvSpPr>
        <p:spPr/>
        <p:txBody>
          <a:bodyPr>
            <a:normAutofit/>
          </a:bodyPr>
          <a:lstStyle/>
          <a:p>
            <a:r>
              <a:rPr lang="en-US" dirty="0" smtClean="0">
                <a:solidFill>
                  <a:srgbClr val="7030A0"/>
                </a:solidFill>
              </a:rPr>
              <a:t>	Though the colonization experience, the northern tribe of the Hausa were pushed to the Islamic north and follow Islamic culture. </a:t>
            </a:r>
            <a:endParaRPr lang="en-US" dirty="0">
              <a:solidFill>
                <a:srgbClr val="7030A0"/>
              </a:solidFill>
            </a:endParaRPr>
          </a:p>
        </p:txBody>
      </p:sp>
      <p:sp>
        <p:nvSpPr>
          <p:cNvPr id="8" name="TextBox 7"/>
          <p:cNvSpPr txBox="1"/>
          <p:nvPr/>
        </p:nvSpPr>
        <p:spPr>
          <a:xfrm>
            <a:off x="228600" y="4350097"/>
            <a:ext cx="4800600" cy="461665"/>
          </a:xfrm>
          <a:prstGeom prst="rect">
            <a:avLst/>
          </a:prstGeom>
          <a:noFill/>
        </p:spPr>
        <p:txBody>
          <a:bodyPr wrap="square" rtlCol="0">
            <a:spAutoFit/>
          </a:bodyPr>
          <a:lstStyle/>
          <a:p>
            <a:r>
              <a:rPr lang="en-US" sz="2400" b="1" dirty="0" smtClean="0"/>
              <a:t>Influence in Nigeria as a country</a:t>
            </a:r>
            <a:endParaRPr lang="en-US" sz="2400" b="1" dirty="0"/>
          </a:p>
        </p:txBody>
      </p:sp>
      <p:sp>
        <p:nvSpPr>
          <p:cNvPr id="9" name="TextBox 8"/>
          <p:cNvSpPr txBox="1"/>
          <p:nvPr/>
        </p:nvSpPr>
        <p:spPr>
          <a:xfrm>
            <a:off x="209550" y="4953000"/>
            <a:ext cx="8001000" cy="1200329"/>
          </a:xfrm>
          <a:prstGeom prst="rect">
            <a:avLst/>
          </a:prstGeom>
          <a:noFill/>
        </p:spPr>
        <p:txBody>
          <a:bodyPr wrap="square" rtlCol="0">
            <a:spAutoFit/>
          </a:bodyPr>
          <a:lstStyle/>
          <a:p>
            <a:r>
              <a:rPr lang="en-US" sz="2400" b="1" dirty="0" smtClean="0"/>
              <a:t>Britain kick started Nigeria’s economy with oil production including the Oil rivers Protectorate region during  Britain’s rule. </a:t>
            </a:r>
            <a:endParaRPr lang="en-US" sz="2400" b="1" dirty="0"/>
          </a:p>
        </p:txBody>
      </p:sp>
    </p:spTree>
    <p:extLst>
      <p:ext uri="{BB962C8B-B14F-4D97-AF65-F5344CB8AC3E}">
        <p14:creationId xmlns:p14="http://schemas.microsoft.com/office/powerpoint/2010/main" val="4105190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350" y="19050"/>
            <a:ext cx="7520940" cy="548640"/>
          </a:xfrm>
        </p:spPr>
        <p:txBody>
          <a:bodyPr>
            <a:normAutofit/>
          </a:bodyPr>
          <a:lstStyle/>
          <a:p>
            <a:pPr algn="ctr"/>
            <a:r>
              <a:rPr lang="en-US" b="1" dirty="0" smtClean="0">
                <a:solidFill>
                  <a:srgbClr val="7030A0"/>
                </a:solidFill>
              </a:rPr>
              <a:t>Nigeria’s timeline</a:t>
            </a:r>
            <a:endParaRPr lang="en-US" b="1" dirty="0">
              <a:solidFill>
                <a:srgbClr val="7030A0"/>
              </a:solidFill>
            </a:endParaRPr>
          </a:p>
        </p:txBody>
      </p:sp>
      <p:cxnSp>
        <p:nvCxnSpPr>
          <p:cNvPr id="4" name="Straight Connector 3"/>
          <p:cNvCxnSpPr/>
          <p:nvPr/>
        </p:nvCxnSpPr>
        <p:spPr>
          <a:xfrm>
            <a:off x="304800" y="1828800"/>
            <a:ext cx="68199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304800" y="1371600"/>
            <a:ext cx="30480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838200"/>
            <a:ext cx="1219200" cy="381000"/>
          </a:xfrm>
          <a:prstGeom prst="rect">
            <a:avLst/>
          </a:prstGeom>
          <a:noFill/>
        </p:spPr>
        <p:txBody>
          <a:bodyPr wrap="square" rtlCol="0">
            <a:spAutoFit/>
          </a:bodyPr>
          <a:lstStyle/>
          <a:p>
            <a:r>
              <a:rPr lang="en-US" dirty="0" smtClean="0"/>
              <a:t>1885</a:t>
            </a:r>
            <a:endParaRPr lang="en-US" dirty="0"/>
          </a:p>
        </p:txBody>
      </p:sp>
      <p:cxnSp>
        <p:nvCxnSpPr>
          <p:cNvPr id="9" name="Straight Connector 8"/>
          <p:cNvCxnSpPr/>
          <p:nvPr/>
        </p:nvCxnSpPr>
        <p:spPr>
          <a:xfrm flipV="1">
            <a:off x="1752600" y="1371600"/>
            <a:ext cx="22860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24000" y="838200"/>
            <a:ext cx="1295400" cy="381000"/>
          </a:xfrm>
          <a:prstGeom prst="rect">
            <a:avLst/>
          </a:prstGeom>
          <a:noFill/>
        </p:spPr>
        <p:txBody>
          <a:bodyPr wrap="square" rtlCol="0">
            <a:spAutoFit/>
          </a:bodyPr>
          <a:lstStyle/>
          <a:p>
            <a:r>
              <a:rPr lang="en-US" dirty="0" smtClean="0"/>
              <a:t>1900</a:t>
            </a:r>
            <a:endParaRPr lang="en-US" dirty="0"/>
          </a:p>
        </p:txBody>
      </p:sp>
      <p:cxnSp>
        <p:nvCxnSpPr>
          <p:cNvPr id="12" name="Straight Connector 11"/>
          <p:cNvCxnSpPr/>
          <p:nvPr/>
        </p:nvCxnSpPr>
        <p:spPr>
          <a:xfrm flipV="1">
            <a:off x="2171700" y="1371600"/>
            <a:ext cx="26670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05050" y="838200"/>
            <a:ext cx="895350" cy="646331"/>
          </a:xfrm>
          <a:prstGeom prst="rect">
            <a:avLst/>
          </a:prstGeom>
          <a:noFill/>
        </p:spPr>
        <p:txBody>
          <a:bodyPr wrap="square" rtlCol="0">
            <a:spAutoFit/>
          </a:bodyPr>
          <a:lstStyle/>
          <a:p>
            <a:r>
              <a:rPr lang="en-US" dirty="0" smtClean="0"/>
              <a:t>1906</a:t>
            </a:r>
          </a:p>
          <a:p>
            <a:endParaRPr lang="en-US" dirty="0"/>
          </a:p>
        </p:txBody>
      </p:sp>
      <p:cxnSp>
        <p:nvCxnSpPr>
          <p:cNvPr id="16" name="Straight Connector 15"/>
          <p:cNvCxnSpPr/>
          <p:nvPr/>
        </p:nvCxnSpPr>
        <p:spPr>
          <a:xfrm flipV="1">
            <a:off x="2819400" y="1219200"/>
            <a:ext cx="38100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124200" y="838200"/>
            <a:ext cx="838200" cy="369332"/>
          </a:xfrm>
          <a:prstGeom prst="rect">
            <a:avLst/>
          </a:prstGeom>
          <a:noFill/>
        </p:spPr>
        <p:txBody>
          <a:bodyPr wrap="square" rtlCol="0">
            <a:spAutoFit/>
          </a:bodyPr>
          <a:lstStyle/>
          <a:p>
            <a:r>
              <a:rPr lang="en-US" dirty="0" smtClean="0"/>
              <a:t>1914</a:t>
            </a:r>
            <a:endParaRPr lang="en-US" dirty="0"/>
          </a:p>
        </p:txBody>
      </p:sp>
      <p:cxnSp>
        <p:nvCxnSpPr>
          <p:cNvPr id="19" name="Straight Connector 18"/>
          <p:cNvCxnSpPr/>
          <p:nvPr/>
        </p:nvCxnSpPr>
        <p:spPr>
          <a:xfrm flipV="1">
            <a:off x="4552950" y="1207532"/>
            <a:ext cx="30480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533900" y="742949"/>
            <a:ext cx="1371600" cy="646331"/>
          </a:xfrm>
          <a:prstGeom prst="rect">
            <a:avLst/>
          </a:prstGeom>
          <a:noFill/>
        </p:spPr>
        <p:txBody>
          <a:bodyPr wrap="square" rtlCol="0">
            <a:spAutoFit/>
          </a:bodyPr>
          <a:lstStyle/>
          <a:p>
            <a:r>
              <a:rPr lang="en-US" dirty="0" smtClean="0"/>
              <a:t>1953</a:t>
            </a:r>
          </a:p>
          <a:p>
            <a:endParaRPr lang="en-US" dirty="0"/>
          </a:p>
        </p:txBody>
      </p:sp>
      <p:cxnSp>
        <p:nvCxnSpPr>
          <p:cNvPr id="23" name="Straight Connector 22"/>
          <p:cNvCxnSpPr/>
          <p:nvPr/>
        </p:nvCxnSpPr>
        <p:spPr>
          <a:xfrm flipV="1">
            <a:off x="5105400" y="1358563"/>
            <a:ext cx="22860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81600" y="875614"/>
            <a:ext cx="1295400" cy="381000"/>
          </a:xfrm>
          <a:prstGeom prst="rect">
            <a:avLst/>
          </a:prstGeom>
          <a:noFill/>
        </p:spPr>
        <p:txBody>
          <a:bodyPr wrap="square" rtlCol="0">
            <a:spAutoFit/>
          </a:bodyPr>
          <a:lstStyle/>
          <a:p>
            <a:r>
              <a:rPr lang="en-US" dirty="0" smtClean="0"/>
              <a:t>1960</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4700" y="821531"/>
            <a:ext cx="1882228"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304800" y="2057400"/>
            <a:ext cx="1219200" cy="1477328"/>
          </a:xfrm>
          <a:prstGeom prst="rect">
            <a:avLst/>
          </a:prstGeom>
          <a:noFill/>
        </p:spPr>
        <p:txBody>
          <a:bodyPr wrap="square" rtlCol="0">
            <a:spAutoFit/>
          </a:bodyPr>
          <a:lstStyle/>
          <a:p>
            <a:r>
              <a:rPr lang="en-US" dirty="0" smtClean="0"/>
              <a:t>1885</a:t>
            </a:r>
          </a:p>
          <a:p>
            <a:r>
              <a:rPr lang="en-US" dirty="0" smtClean="0"/>
              <a:t>Britain Gains Control of Nigeria</a:t>
            </a:r>
            <a:endParaRPr lang="en-US" dirty="0"/>
          </a:p>
        </p:txBody>
      </p:sp>
      <p:sp>
        <p:nvSpPr>
          <p:cNvPr id="28" name="TextBox 27"/>
          <p:cNvSpPr txBox="1"/>
          <p:nvPr/>
        </p:nvSpPr>
        <p:spPr>
          <a:xfrm>
            <a:off x="914400" y="3534728"/>
            <a:ext cx="1981200" cy="1200329"/>
          </a:xfrm>
          <a:prstGeom prst="rect">
            <a:avLst/>
          </a:prstGeom>
          <a:noFill/>
        </p:spPr>
        <p:txBody>
          <a:bodyPr wrap="square" rtlCol="0">
            <a:spAutoFit/>
          </a:bodyPr>
          <a:lstStyle/>
          <a:p>
            <a:r>
              <a:rPr lang="en-US" dirty="0" smtClean="0"/>
              <a:t>1990</a:t>
            </a:r>
          </a:p>
          <a:p>
            <a:r>
              <a:rPr lang="en-US" dirty="0" smtClean="0"/>
              <a:t>Tribal fighting Splits Africa into North and South</a:t>
            </a:r>
            <a:endParaRPr lang="en-US" dirty="0"/>
          </a:p>
        </p:txBody>
      </p:sp>
      <p:sp>
        <p:nvSpPr>
          <p:cNvPr id="29" name="TextBox 28"/>
          <p:cNvSpPr txBox="1"/>
          <p:nvPr/>
        </p:nvSpPr>
        <p:spPr>
          <a:xfrm>
            <a:off x="1524000" y="2057400"/>
            <a:ext cx="1371600" cy="1477328"/>
          </a:xfrm>
          <a:prstGeom prst="rect">
            <a:avLst/>
          </a:prstGeom>
          <a:noFill/>
        </p:spPr>
        <p:txBody>
          <a:bodyPr wrap="square" rtlCol="0">
            <a:spAutoFit/>
          </a:bodyPr>
          <a:lstStyle/>
          <a:p>
            <a:r>
              <a:rPr lang="en-US" dirty="0" smtClean="0"/>
              <a:t>1906</a:t>
            </a:r>
          </a:p>
          <a:p>
            <a:r>
              <a:rPr lang="en-US" dirty="0" smtClean="0"/>
              <a:t>West Africa Frontier Force Established</a:t>
            </a:r>
            <a:endParaRPr lang="en-US" dirty="0"/>
          </a:p>
        </p:txBody>
      </p:sp>
      <p:sp>
        <p:nvSpPr>
          <p:cNvPr id="30" name="TextBox 29"/>
          <p:cNvSpPr txBox="1"/>
          <p:nvPr/>
        </p:nvSpPr>
        <p:spPr>
          <a:xfrm>
            <a:off x="2971800" y="3352800"/>
            <a:ext cx="1676400" cy="1477328"/>
          </a:xfrm>
          <a:prstGeom prst="rect">
            <a:avLst/>
          </a:prstGeom>
          <a:noFill/>
        </p:spPr>
        <p:txBody>
          <a:bodyPr wrap="square" rtlCol="0">
            <a:spAutoFit/>
          </a:bodyPr>
          <a:lstStyle/>
          <a:p>
            <a:r>
              <a:rPr lang="en-US" dirty="0" smtClean="0"/>
              <a:t>1914</a:t>
            </a:r>
          </a:p>
          <a:p>
            <a:r>
              <a:rPr lang="en-US" dirty="0" smtClean="0"/>
              <a:t>North and South Nigeria Unite as one again</a:t>
            </a:r>
            <a:endParaRPr lang="en-US" dirty="0"/>
          </a:p>
        </p:txBody>
      </p:sp>
      <p:sp>
        <p:nvSpPr>
          <p:cNvPr id="31" name="TextBox 30"/>
          <p:cNvSpPr txBox="1"/>
          <p:nvPr/>
        </p:nvSpPr>
        <p:spPr>
          <a:xfrm>
            <a:off x="3352800" y="1913572"/>
            <a:ext cx="1752600" cy="1477328"/>
          </a:xfrm>
          <a:prstGeom prst="rect">
            <a:avLst/>
          </a:prstGeom>
          <a:noFill/>
        </p:spPr>
        <p:txBody>
          <a:bodyPr wrap="square" rtlCol="0">
            <a:spAutoFit/>
          </a:bodyPr>
          <a:lstStyle/>
          <a:p>
            <a:r>
              <a:rPr lang="en-US" dirty="0" smtClean="0"/>
              <a:t>1953</a:t>
            </a:r>
          </a:p>
          <a:p>
            <a:r>
              <a:rPr lang="en-US" dirty="0" smtClean="0"/>
              <a:t>Political riots in Nigeria intensify toward the government</a:t>
            </a:r>
            <a:endParaRPr lang="en-US" dirty="0"/>
          </a:p>
        </p:txBody>
      </p:sp>
      <p:sp>
        <p:nvSpPr>
          <p:cNvPr id="5120" name="TextBox 5119"/>
          <p:cNvSpPr txBox="1"/>
          <p:nvPr/>
        </p:nvSpPr>
        <p:spPr>
          <a:xfrm>
            <a:off x="5562600" y="2190571"/>
            <a:ext cx="2209800" cy="923330"/>
          </a:xfrm>
          <a:prstGeom prst="rect">
            <a:avLst/>
          </a:prstGeom>
          <a:noFill/>
        </p:spPr>
        <p:txBody>
          <a:bodyPr wrap="square" rtlCol="0">
            <a:spAutoFit/>
          </a:bodyPr>
          <a:lstStyle/>
          <a:p>
            <a:r>
              <a:rPr lang="en-US" dirty="0" smtClean="0"/>
              <a:t>1960</a:t>
            </a:r>
          </a:p>
          <a:p>
            <a:r>
              <a:rPr lang="en-US" dirty="0" smtClean="0"/>
              <a:t>Nigeria gains it’s independence</a:t>
            </a:r>
            <a:endParaRPr lang="en-US" dirty="0"/>
          </a:p>
        </p:txBody>
      </p:sp>
      <p:cxnSp>
        <p:nvCxnSpPr>
          <p:cNvPr id="5" name="Straight Connector 4"/>
          <p:cNvCxnSpPr/>
          <p:nvPr/>
        </p:nvCxnSpPr>
        <p:spPr>
          <a:xfrm flipV="1">
            <a:off x="5880757" y="1333500"/>
            <a:ext cx="266700"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976007" y="821531"/>
            <a:ext cx="1123950" cy="369332"/>
          </a:xfrm>
          <a:prstGeom prst="rect">
            <a:avLst/>
          </a:prstGeom>
          <a:noFill/>
        </p:spPr>
        <p:txBody>
          <a:bodyPr wrap="square" rtlCol="0">
            <a:spAutoFit/>
          </a:bodyPr>
          <a:lstStyle/>
          <a:p>
            <a:r>
              <a:rPr lang="en-US" dirty="0" smtClean="0"/>
              <a:t>1967</a:t>
            </a:r>
            <a:endParaRPr lang="en-US" dirty="0"/>
          </a:p>
        </p:txBody>
      </p:sp>
      <p:sp>
        <p:nvSpPr>
          <p:cNvPr id="11" name="TextBox 10"/>
          <p:cNvSpPr txBox="1"/>
          <p:nvPr/>
        </p:nvSpPr>
        <p:spPr>
          <a:xfrm>
            <a:off x="4457700" y="3390900"/>
            <a:ext cx="2503214" cy="2308324"/>
          </a:xfrm>
          <a:prstGeom prst="rect">
            <a:avLst/>
          </a:prstGeom>
          <a:noFill/>
        </p:spPr>
        <p:txBody>
          <a:bodyPr wrap="square" rtlCol="0">
            <a:spAutoFit/>
          </a:bodyPr>
          <a:lstStyle/>
          <a:p>
            <a:r>
              <a:rPr lang="en-US" dirty="0" smtClean="0"/>
              <a:t>1967</a:t>
            </a:r>
          </a:p>
          <a:p>
            <a:r>
              <a:rPr lang="en-US" dirty="0" smtClean="0"/>
              <a:t>The Hausa go to war with the Igbo in a political and religious battle for the southeast of the country to succeed to Biafra.</a:t>
            </a:r>
          </a:p>
          <a:p>
            <a:endParaRPr lang="en-US" dirty="0"/>
          </a:p>
        </p:txBody>
      </p:sp>
      <p:cxnSp>
        <p:nvCxnSpPr>
          <p:cNvPr id="15" name="Straight Connector 14"/>
          <p:cNvCxnSpPr/>
          <p:nvPr/>
        </p:nvCxnSpPr>
        <p:spPr>
          <a:xfrm flipV="1">
            <a:off x="6477000" y="1333500"/>
            <a:ext cx="622957" cy="4953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934200" y="1006197"/>
            <a:ext cx="1524000" cy="646331"/>
          </a:xfrm>
          <a:prstGeom prst="rect">
            <a:avLst/>
          </a:prstGeom>
          <a:noFill/>
        </p:spPr>
        <p:txBody>
          <a:bodyPr wrap="square" rtlCol="0">
            <a:spAutoFit/>
          </a:bodyPr>
          <a:lstStyle/>
          <a:p>
            <a:r>
              <a:rPr lang="en-US" dirty="0" smtClean="0"/>
              <a:t>1970</a:t>
            </a:r>
          </a:p>
          <a:p>
            <a:endParaRPr lang="en-US" dirty="0"/>
          </a:p>
        </p:txBody>
      </p:sp>
      <p:sp>
        <p:nvSpPr>
          <p:cNvPr id="21" name="TextBox 20"/>
          <p:cNvSpPr txBox="1"/>
          <p:nvPr/>
        </p:nvSpPr>
        <p:spPr>
          <a:xfrm>
            <a:off x="6941864" y="3113900"/>
            <a:ext cx="1798364" cy="2585323"/>
          </a:xfrm>
          <a:prstGeom prst="rect">
            <a:avLst/>
          </a:prstGeom>
          <a:noFill/>
        </p:spPr>
        <p:txBody>
          <a:bodyPr wrap="square" rtlCol="0">
            <a:spAutoFit/>
          </a:bodyPr>
          <a:lstStyle/>
          <a:p>
            <a:r>
              <a:rPr lang="en-US" dirty="0" smtClean="0"/>
              <a:t>1970</a:t>
            </a:r>
          </a:p>
          <a:p>
            <a:r>
              <a:rPr lang="en-US" dirty="0" smtClean="0"/>
              <a:t>The Nigerian military beat Biafra out of their country keeping the Igbo nation as Nigerian territory. </a:t>
            </a:r>
            <a:endParaRPr lang="en-US" dirty="0"/>
          </a:p>
        </p:txBody>
      </p:sp>
    </p:spTree>
    <p:extLst>
      <p:ext uri="{BB962C8B-B14F-4D97-AF65-F5344CB8AC3E}">
        <p14:creationId xmlns:p14="http://schemas.microsoft.com/office/powerpoint/2010/main" val="190650413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520940" cy="548640"/>
          </a:xfrm>
        </p:spPr>
        <p:txBody>
          <a:bodyPr>
            <a:normAutofit/>
          </a:bodyPr>
          <a:lstStyle/>
          <a:p>
            <a:pPr algn="ctr"/>
            <a:r>
              <a:rPr lang="en-US" b="1" dirty="0" smtClean="0">
                <a:solidFill>
                  <a:srgbClr val="7030A0"/>
                </a:solidFill>
              </a:rPr>
              <a:t>Nigeria’s Timeline</a:t>
            </a:r>
            <a:endParaRPr lang="en-US" b="1" dirty="0">
              <a:solidFill>
                <a:srgbClr val="7030A0"/>
              </a:solidFill>
            </a:endParaRPr>
          </a:p>
        </p:txBody>
      </p:sp>
      <p:sp>
        <p:nvSpPr>
          <p:cNvPr id="3" name="Text Placeholder 2"/>
          <p:cNvSpPr>
            <a:spLocks noGrp="1"/>
          </p:cNvSpPr>
          <p:nvPr>
            <p:ph type="body" idx="1"/>
          </p:nvPr>
        </p:nvSpPr>
        <p:spPr/>
        <p:txBody>
          <a:bodyPr>
            <a:normAutofit/>
          </a:bodyPr>
          <a:lstStyle/>
          <a:p>
            <a:r>
              <a:rPr lang="en-US" sz="3000" b="1" dirty="0" smtClean="0">
                <a:solidFill>
                  <a:srgbClr val="7030A0"/>
                </a:solidFill>
              </a:rPr>
              <a:t>1885</a:t>
            </a:r>
          </a:p>
        </p:txBody>
      </p:sp>
      <p:sp>
        <p:nvSpPr>
          <p:cNvPr id="4" name="Content Placeholder 3"/>
          <p:cNvSpPr>
            <a:spLocks noGrp="1"/>
          </p:cNvSpPr>
          <p:nvPr>
            <p:ph sz="half" idx="2"/>
          </p:nvPr>
        </p:nvSpPr>
        <p:spPr>
          <a:xfrm>
            <a:off x="-152400" y="1600200"/>
            <a:ext cx="4343400" cy="4317952"/>
          </a:xfrm>
        </p:spPr>
        <p:txBody>
          <a:bodyPr>
            <a:normAutofit/>
          </a:bodyPr>
          <a:lstStyle/>
          <a:p>
            <a:r>
              <a:rPr lang="en-US" dirty="0" smtClean="0"/>
              <a:t>	In 1885 Great Britain gained </a:t>
            </a:r>
            <a:r>
              <a:rPr lang="en-US" dirty="0"/>
              <a:t>N</a:t>
            </a:r>
            <a:r>
              <a:rPr lang="en-US" dirty="0" smtClean="0"/>
              <a:t>igeria in the Berlin Conference. This was the decision that shaped Nigeria’s history. If say France had acquired Nigeria  then their course of governmental and economic development may have been much different. </a:t>
            </a:r>
            <a:endParaRPr lang="en-US" dirty="0"/>
          </a:p>
        </p:txBody>
      </p:sp>
      <p:sp>
        <p:nvSpPr>
          <p:cNvPr id="5" name="Text Placeholder 4"/>
          <p:cNvSpPr>
            <a:spLocks noGrp="1"/>
          </p:cNvSpPr>
          <p:nvPr>
            <p:ph type="body" sz="quarter" idx="3"/>
          </p:nvPr>
        </p:nvSpPr>
        <p:spPr>
          <a:xfrm>
            <a:off x="5486400" y="1066800"/>
            <a:ext cx="3200400" cy="548640"/>
          </a:xfrm>
        </p:spPr>
        <p:txBody>
          <a:bodyPr>
            <a:normAutofit/>
          </a:bodyPr>
          <a:lstStyle/>
          <a:p>
            <a:r>
              <a:rPr lang="en-US" sz="3000" b="1" dirty="0" smtClean="0">
                <a:solidFill>
                  <a:srgbClr val="7030A0"/>
                </a:solidFill>
              </a:rPr>
              <a:t>1900</a:t>
            </a:r>
            <a:endParaRPr lang="en-US" sz="3000" b="1" dirty="0">
              <a:solidFill>
                <a:srgbClr val="7030A0"/>
              </a:solidFill>
            </a:endParaRPr>
          </a:p>
        </p:txBody>
      </p:sp>
      <p:sp>
        <p:nvSpPr>
          <p:cNvPr id="6" name="Content Placeholder 5"/>
          <p:cNvSpPr>
            <a:spLocks noGrp="1"/>
          </p:cNvSpPr>
          <p:nvPr>
            <p:ph sz="quarter" idx="4"/>
          </p:nvPr>
        </p:nvSpPr>
        <p:spPr>
          <a:xfrm>
            <a:off x="4724400" y="1600200"/>
            <a:ext cx="4419600" cy="5410200"/>
          </a:xfrm>
        </p:spPr>
        <p:txBody>
          <a:bodyPr>
            <a:normAutofit fontScale="92500" lnSpcReduction="10000"/>
          </a:bodyPr>
          <a:lstStyle/>
          <a:p>
            <a:r>
              <a:rPr lang="en-US" dirty="0" smtClean="0"/>
              <a:t>	In 1990 fighting between the two largest tribes in Nigeria officially split their landscape. They had been considered separate before but unofficially with Nigeria’s unofficial government. The Hausa, who reside in the north, and the Igbo, who reside in the south, were clashing in ideas and beliefs . Tensions rose when the political power inside Nigeria became much of the Igbo and almost none of the Hausa. They decided to split the country into North Nigeria and South Nigeria. </a:t>
            </a:r>
            <a:endParaRPr lang="en-US" dirty="0"/>
          </a:p>
        </p:txBody>
      </p:sp>
    </p:spTree>
    <p:extLst>
      <p:ext uri="{BB962C8B-B14F-4D97-AF65-F5344CB8AC3E}">
        <p14:creationId xmlns:p14="http://schemas.microsoft.com/office/powerpoint/2010/main" val="40466314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7030A0"/>
                </a:solidFill>
              </a:rPr>
              <a:t>Nigeria’s timeline</a:t>
            </a:r>
            <a:endParaRPr lang="en-US" b="1" dirty="0">
              <a:solidFill>
                <a:srgbClr val="7030A0"/>
              </a:solidFill>
            </a:endParaRPr>
          </a:p>
        </p:txBody>
      </p:sp>
      <p:sp>
        <p:nvSpPr>
          <p:cNvPr id="3" name="Text Placeholder 2"/>
          <p:cNvSpPr>
            <a:spLocks noGrp="1"/>
          </p:cNvSpPr>
          <p:nvPr>
            <p:ph type="body" idx="1"/>
          </p:nvPr>
        </p:nvSpPr>
        <p:spPr/>
        <p:txBody>
          <a:bodyPr>
            <a:normAutofit/>
          </a:bodyPr>
          <a:lstStyle/>
          <a:p>
            <a:r>
              <a:rPr lang="en-US" sz="3000" b="1" dirty="0" smtClean="0">
                <a:solidFill>
                  <a:srgbClr val="7030A0"/>
                </a:solidFill>
              </a:rPr>
              <a:t>1906</a:t>
            </a:r>
            <a:endParaRPr lang="en-US" sz="3000" b="1" dirty="0">
              <a:solidFill>
                <a:srgbClr val="7030A0"/>
              </a:solidFill>
            </a:endParaRPr>
          </a:p>
        </p:txBody>
      </p:sp>
      <p:sp>
        <p:nvSpPr>
          <p:cNvPr id="4" name="Content Placeholder 3"/>
          <p:cNvSpPr>
            <a:spLocks noGrp="1"/>
          </p:cNvSpPr>
          <p:nvPr>
            <p:ph sz="half" idx="2"/>
          </p:nvPr>
        </p:nvSpPr>
        <p:spPr>
          <a:xfrm>
            <a:off x="819150" y="1701848"/>
            <a:ext cx="3200400" cy="4546552"/>
          </a:xfrm>
        </p:spPr>
        <p:txBody>
          <a:bodyPr>
            <a:normAutofit fontScale="92500"/>
          </a:bodyPr>
          <a:lstStyle/>
          <a:p>
            <a:r>
              <a:rPr lang="en-US" dirty="0" smtClean="0"/>
              <a:t>	In 1906  Britain established the West Africa Frontier Force. The WAFF was a military group in Nigeria that acted as an allied to the British military and a force in the country. The WAFF became one of authority figures of Britain during the colonization. </a:t>
            </a:r>
            <a:endParaRPr lang="en-US" dirty="0"/>
          </a:p>
        </p:txBody>
      </p:sp>
      <p:sp>
        <p:nvSpPr>
          <p:cNvPr id="5" name="Text Placeholder 4"/>
          <p:cNvSpPr>
            <a:spLocks noGrp="1"/>
          </p:cNvSpPr>
          <p:nvPr>
            <p:ph type="body" sz="quarter" idx="3"/>
          </p:nvPr>
        </p:nvSpPr>
        <p:spPr/>
        <p:txBody>
          <a:bodyPr>
            <a:normAutofit/>
          </a:bodyPr>
          <a:lstStyle/>
          <a:p>
            <a:r>
              <a:rPr lang="en-US" sz="3000" b="1" dirty="0" smtClean="0">
                <a:solidFill>
                  <a:srgbClr val="7030A0"/>
                </a:solidFill>
              </a:rPr>
              <a:t>1914</a:t>
            </a:r>
            <a:endParaRPr lang="en-US" sz="3000" b="1" dirty="0">
              <a:solidFill>
                <a:srgbClr val="7030A0"/>
              </a:solidFill>
            </a:endParaRPr>
          </a:p>
        </p:txBody>
      </p:sp>
      <p:sp>
        <p:nvSpPr>
          <p:cNvPr id="6" name="Content Placeholder 5"/>
          <p:cNvSpPr>
            <a:spLocks noGrp="1"/>
          </p:cNvSpPr>
          <p:nvPr>
            <p:ph sz="quarter" idx="4"/>
          </p:nvPr>
        </p:nvSpPr>
        <p:spPr>
          <a:xfrm>
            <a:off x="4724400" y="1676400"/>
            <a:ext cx="4038600" cy="4572000"/>
          </a:xfrm>
        </p:spPr>
        <p:txBody>
          <a:bodyPr>
            <a:normAutofit lnSpcReduction="10000"/>
          </a:bodyPr>
          <a:lstStyle/>
          <a:p>
            <a:r>
              <a:rPr lang="en-US" dirty="0" smtClean="0"/>
              <a:t>	The north and south protectorate of Nigeria unified mainly for economic reasons. Going into World War I money was being used by </a:t>
            </a:r>
            <a:r>
              <a:rPr lang="en-US" dirty="0"/>
              <a:t>B</a:t>
            </a:r>
            <a:r>
              <a:rPr lang="en-US" dirty="0" smtClean="0"/>
              <a:t>ritain as well as a budget deficit in the northern protectorate forced the two states to unify </a:t>
            </a:r>
            <a:r>
              <a:rPr lang="en-US" dirty="0"/>
              <a:t>under </a:t>
            </a:r>
            <a:r>
              <a:rPr lang="en-US" dirty="0" smtClean="0"/>
              <a:t>Governor-General </a:t>
            </a:r>
            <a:r>
              <a:rPr lang="en-US" dirty="0"/>
              <a:t>Frederick </a:t>
            </a:r>
            <a:r>
              <a:rPr lang="en-US" dirty="0" err="1" smtClean="0"/>
              <a:t>Lugard</a:t>
            </a:r>
            <a:r>
              <a:rPr lang="en-US" dirty="0" smtClean="0"/>
              <a:t>.</a:t>
            </a:r>
          </a:p>
          <a:p>
            <a:r>
              <a:rPr lang="en-US" dirty="0" smtClean="0"/>
              <a:t> </a:t>
            </a:r>
            <a:endParaRPr lang="en-US" dirty="0"/>
          </a:p>
        </p:txBody>
      </p:sp>
    </p:spTree>
    <p:extLst>
      <p:ext uri="{BB962C8B-B14F-4D97-AF65-F5344CB8AC3E}">
        <p14:creationId xmlns:p14="http://schemas.microsoft.com/office/powerpoint/2010/main" val="221182860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1291</TotalTime>
  <Words>404</Words>
  <Application>Microsoft Macintosh PowerPoint</Application>
  <PresentationFormat>On-screen Show (4:3)</PresentationFormat>
  <Paragraphs>80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Angles</vt:lpstr>
      <vt:lpstr>The Colonization of Nigeria</vt:lpstr>
      <vt:lpstr>Who took Nigeria's independence from them?</vt:lpstr>
      <vt:lpstr>Why was Nigeria a hotspot for colonization?</vt:lpstr>
      <vt:lpstr>How did Britain govern Nigeria?</vt:lpstr>
      <vt:lpstr>The Endpoint of independence!</vt:lpstr>
      <vt:lpstr>What legacies were left by the colonizers?</vt:lpstr>
      <vt:lpstr>Nigeria’s timeline</vt:lpstr>
      <vt:lpstr>Nigeria’s Timeline</vt:lpstr>
      <vt:lpstr>Nigeria’s timeline</vt:lpstr>
      <vt:lpstr>Nigeria’s timeline</vt:lpstr>
      <vt:lpstr>Nigeria’s Timeline</vt:lpstr>
      <vt:lpstr>What is Nigeria like today?</vt:lpstr>
      <vt:lpstr>Effects of colonialism</vt:lpstr>
      <vt:lpstr>Bibliography</vt:lpstr>
    </vt:vector>
  </TitlesOfParts>
  <Company>RSU 14 Windham / Raymond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Colonization of Nigeria</dc:title>
  <dc:creator>Windows User</dc:creator>
  <cp:lastModifiedBy>Dom Lambek</cp:lastModifiedBy>
  <cp:revision>34</cp:revision>
  <dcterms:created xsi:type="dcterms:W3CDTF">2013-12-04T21:00:01Z</dcterms:created>
  <dcterms:modified xsi:type="dcterms:W3CDTF">2014-12-04T15:53:44Z</dcterms:modified>
</cp:coreProperties>
</file>